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Abel" panose="02000506030000020004" pitchFamily="2" charset="0"/>
      <p:regular r:id="rId37"/>
    </p:embeddedFont>
    <p:embeddedFont>
      <p:font typeface="Poppins" pitchFamily="2" charset="0"/>
      <p:regular r:id="rId38"/>
      <p:bold r:id="rId39"/>
      <p:italic r:id="rId40"/>
      <p:boldItalic r:id="rId41"/>
    </p:embeddedFont>
    <p:embeddedFont>
      <p:font typeface="Saira Semi Condensed" pitchFamily="2" charset="0"/>
      <p:regular r:id="rId42"/>
      <p:bold r:id="rId43"/>
      <p:italic r:id="rId44"/>
      <p:boldItalic r:id="rId45"/>
    </p:embeddedFont>
    <p:embeddedFont>
      <p:font typeface="Saira SemiCondensed ExtraBold" pitchFamily="2" charset="0"/>
      <p:bold r:id="rId46"/>
    </p:embeddedFont>
    <p:embeddedFont>
      <p:font typeface="Saira SemiCondensed ExtraLight" pitchFamily="2" charset="0"/>
      <p:regular r:id="rId47"/>
      <p:bold r:id="rId48"/>
    </p:embeddedFont>
    <p:embeddedFont>
      <p:font typeface="Saira SemiCondensed Light" pitchFamily="2" charset="0"/>
      <p:regular r:id="rId49"/>
      <p:bold r:id="rId50"/>
    </p:embeddedFont>
    <p:embeddedFont>
      <p:font typeface="Saira SemiCondensed SemiBold" pitchFamily="2" charset="0"/>
      <p:regular r:id="rId51"/>
      <p:bold r:id="rId52"/>
    </p:embeddedFont>
    <p:embeddedFont>
      <p:font typeface="Saira SemiCondensed SemiCond" pitchFamily="2" charset="0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83878"/>
  </p:normalViewPr>
  <p:slideViewPr>
    <p:cSldViewPr snapToGrid="0" snapToObjects="1">
      <p:cViewPr varScale="1">
        <p:scale>
          <a:sx n="106" d="100"/>
          <a:sy n="106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-1B_visa#cite_note-122" TargetMode="External"/><Relationship Id="rId13" Type="http://schemas.openxmlformats.org/officeDocument/2006/relationships/hyperlink" Target="https://en.wikipedia.org/wiki/United_States_Secretary_of_Labor" TargetMode="External"/><Relationship Id="rId3" Type="http://schemas.openxmlformats.org/officeDocument/2006/relationships/hyperlink" Target="https://en.wikipedia.org/wiki/United_States_Department_of_Labor" TargetMode="External"/><Relationship Id="rId7" Type="http://schemas.openxmlformats.org/officeDocument/2006/relationships/hyperlink" Target="https://en.wikipedia.org/wiki/H-1B_visa#cite_note-Fortune_H1B-121" TargetMode="External"/><Relationship Id="rId12" Type="http://schemas.openxmlformats.org/officeDocument/2006/relationships/hyperlink" Target="https://en.wikipedia.org/wiki/United_States_Congress" TargetMode="External"/><Relationship Id="rId17" Type="http://schemas.openxmlformats.org/officeDocument/2006/relationships/hyperlink" Target="https://en.wikipedia.org/wiki/H-1B_visa#cite_note-126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s://en.wikipedia.org/wiki/United_States_Secretary_of_Stat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United_States_Department_of_State" TargetMode="External"/><Relationship Id="rId11" Type="http://schemas.openxmlformats.org/officeDocument/2006/relationships/hyperlink" Target="https://en.wikipedia.org/wiki/H-1B_visa#cite_note-125" TargetMode="External"/><Relationship Id="rId5" Type="http://schemas.openxmlformats.org/officeDocument/2006/relationships/hyperlink" Target="https://en.wikipedia.org/wiki/United_States_Department_of_Homeland_Security" TargetMode="External"/><Relationship Id="rId15" Type="http://schemas.openxmlformats.org/officeDocument/2006/relationships/hyperlink" Target="https://en.wikipedia.org/wiki/United_States_Secretary_of_Homeland_Security" TargetMode="External"/><Relationship Id="rId10" Type="http://schemas.openxmlformats.org/officeDocument/2006/relationships/hyperlink" Target="https://en.wikipedia.org/wiki/H-1B_visa#cite_note-124" TargetMode="External"/><Relationship Id="rId4" Type="http://schemas.openxmlformats.org/officeDocument/2006/relationships/hyperlink" Target="https://en.wikipedia.org/wiki/United_States_Department_of_Justice" TargetMode="External"/><Relationship Id="rId9" Type="http://schemas.openxmlformats.org/officeDocument/2006/relationships/hyperlink" Target="https://en.wikipedia.org/wiki/H-1B_visa#cite_note-theguardian_EO_Hire_American-123" TargetMode="External"/><Relationship Id="rId14" Type="http://schemas.openxmlformats.org/officeDocument/2006/relationships/hyperlink" Target="https://en.wikipedia.org/wiki/United_States_Attorney_Genera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a7054025c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7a705402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7054025c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</a:t>
            </a:r>
            <a:endParaRPr/>
          </a:p>
        </p:txBody>
      </p:sp>
      <p:sp>
        <p:nvSpPr>
          <p:cNvPr id="215" name="Google Shape;215;g7a7054025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7054025c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Make the color for data related jobs different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Remove jc60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Fix the axes labels.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Add plot for 2017</a:t>
            </a:r>
            <a:endParaRPr/>
          </a:p>
        </p:txBody>
      </p:sp>
      <p:sp>
        <p:nvSpPr>
          <p:cNvPr id="224" name="Google Shape;224;g7a7054025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68f1bd30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Make the color for data related jobs different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Remove jc60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Fix the axes labels.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/>
              <a:t>Add plot for 2017</a:t>
            </a:r>
            <a:endParaRPr/>
          </a:p>
        </p:txBody>
      </p:sp>
      <p:sp>
        <p:nvSpPr>
          <p:cNvPr id="233" name="Google Shape;233;g7a68f1bd3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f1fd1c9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There are so many applications in data related jobs. If you still have no idea for your career, we provide some information here. There are four main data-related roles: Business Analyst, Data Analyst, Data Scientist, and Data Engineer.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Thus, we grouped the data related jobs by categories.  </a:t>
            </a:r>
            <a:endParaRPr/>
          </a:p>
        </p:txBody>
      </p:sp>
      <p:sp>
        <p:nvSpPr>
          <p:cNvPr id="242" name="Google Shape;242;g6bf1fd1c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7054025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a705402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7054025c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Salary disributions of different types od data science roles.</a:t>
            </a:r>
            <a:endParaRPr/>
          </a:p>
        </p:txBody>
      </p:sp>
      <p:sp>
        <p:nvSpPr>
          <p:cNvPr id="261" name="Google Shape;261;g7a7054025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182e195f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filter by data related jobs and and show how top tech companies trends have changed for those.  </a:t>
            </a:r>
            <a:endParaRPr/>
          </a:p>
        </p:txBody>
      </p:sp>
      <p:sp>
        <p:nvSpPr>
          <p:cNvPr id="270" name="Google Shape;270;g6c182e195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c182e195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IBM - H1B Policy USCIS</a:t>
            </a:r>
            <a:endParaRPr/>
          </a:p>
        </p:txBody>
      </p:sp>
      <p:sp>
        <p:nvSpPr>
          <p:cNvPr id="280" name="Google Shape;280;g6c182e19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f1fd1c9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filter by data related jobs and and show how top tech companies trends have changed for those.  </a:t>
            </a:r>
            <a:endParaRPr/>
          </a:p>
        </p:txBody>
      </p:sp>
      <p:sp>
        <p:nvSpPr>
          <p:cNvPr id="292" name="Google Shape;292;g6bf1fd1c9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ONE SHOULD BE IN PAGE 3? OR WHAT</a:t>
            </a:r>
            <a:endParaRPr/>
          </a:p>
        </p:txBody>
      </p:sp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3e8df37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IBM - H1B Policy USCIS</a:t>
            </a:r>
            <a:endParaRPr/>
          </a:p>
        </p:txBody>
      </p:sp>
      <p:sp>
        <p:nvSpPr>
          <p:cNvPr id="301" name="Google Shape;301;g6c3e8df37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3e8df37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IBM - H1B Policy USCIS</a:t>
            </a:r>
            <a:endParaRPr/>
          </a:p>
        </p:txBody>
      </p:sp>
      <p:sp>
        <p:nvSpPr>
          <p:cNvPr id="314" name="Google Shape;314;g6c3e8df37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c3e8df37c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IBM - H1B Policy USCIS</a:t>
            </a:r>
            <a:endParaRPr/>
          </a:p>
        </p:txBody>
      </p:sp>
      <p:sp>
        <p:nvSpPr>
          <p:cNvPr id="328" name="Google Shape;328;g6c3e8df3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7054025c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a7054025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a7054025c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WHERE,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jobs.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job.</a:t>
            </a:r>
            <a:endParaRPr dirty="0"/>
          </a:p>
        </p:txBody>
      </p:sp>
      <p:sp>
        <p:nvSpPr>
          <p:cNvPr id="358" name="Google Shape;358;g7a7054025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7054025c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California,</a:t>
            </a:r>
            <a:r>
              <a:rPr lang="zh-CN" altLang="en-US" dirty="0"/>
              <a:t> </a:t>
            </a:r>
            <a:r>
              <a:rPr lang="en-US" altLang="zh-CN" dirty="0"/>
              <a:t>Washington,</a:t>
            </a:r>
            <a:r>
              <a:rPr lang="zh-CN" altLang="en-US" dirty="0"/>
              <a:t> </a:t>
            </a:r>
            <a:r>
              <a:rPr lang="en-US" altLang="zh-CN" dirty="0"/>
              <a:t>Texas,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r>
              <a:rPr lang="zh-CN" altLang="en-US" dirty="0"/>
              <a:t> </a:t>
            </a:r>
            <a:r>
              <a:rPr lang="en-US" altLang="zh-CN" dirty="0"/>
              <a:t>darkest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CA</a:t>
            </a:r>
            <a:r>
              <a:rPr lang="zh-CN" altLang="en-US" sz="1200" dirty="0"/>
              <a:t> </a:t>
            </a:r>
            <a:r>
              <a:rPr lang="en-US" altLang="zh-CN" sz="1200" dirty="0"/>
              <a:t>-</a:t>
            </a:r>
            <a:r>
              <a:rPr lang="zh-CN" altLang="en-US" sz="1200" dirty="0"/>
              <a:t> </a:t>
            </a:r>
            <a:r>
              <a:rPr lang="en-US" altLang="zh-CN" sz="1200" dirty="0"/>
              <a:t>7400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zh-CN" sz="1200" dirty="0"/>
              <a:t>WY - 2 Data job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7a7054025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c3e8e09a1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Michigan:</a:t>
            </a:r>
            <a:r>
              <a:rPr lang="zh-CN" altLang="en-US" dirty="0"/>
              <a:t> </a:t>
            </a:r>
            <a:r>
              <a:rPr lang="en-US" altLang="zh-CN" dirty="0"/>
              <a:t>DA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BA</a:t>
            </a:r>
            <a:endParaRPr dirty="0"/>
          </a:p>
        </p:txBody>
      </p:sp>
      <p:sp>
        <p:nvSpPr>
          <p:cNvPr id="374" name="Google Shape;374;g6c3e8e09a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c182e156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EAST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WEST</a:t>
            </a:r>
            <a:r>
              <a:rPr lang="zh-CN" altLang="en-US" dirty="0"/>
              <a:t> </a:t>
            </a:r>
            <a:r>
              <a:rPr lang="en-US" altLang="zh-CN" dirty="0"/>
              <a:t>coast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MIDWEST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Biggest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1799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Dearborn(Detroit)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Scientist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San</a:t>
            </a:r>
            <a:r>
              <a:rPr lang="zh-CN" altLang="en-US" dirty="0"/>
              <a:t> </a:t>
            </a:r>
            <a:r>
              <a:rPr lang="en-US" altLang="zh-CN" dirty="0"/>
              <a:t>Francisco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WYOMING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jobs,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382" name="Google Shape;382;g6c182e156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182e195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point:</a:t>
            </a:r>
            <a:r>
              <a:rPr lang="zh-CN" altLang="en-US" dirty="0"/>
              <a:t> </a:t>
            </a:r>
            <a:r>
              <a:rPr lang="en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San Francisco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zh-CN" sz="12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Scientist,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San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Francisco!</a:t>
            </a:r>
            <a:endParaRPr lang="en" altLang="zh-CN" sz="12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g6c182e19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a7054025c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east</a:t>
            </a:r>
            <a:r>
              <a:rPr lang="zh-CN" altLang="en-US" dirty="0"/>
              <a:t> </a:t>
            </a:r>
            <a:r>
              <a:rPr lang="en-US" altLang="zh-CN" dirty="0"/>
              <a:t>coast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  <a:r>
              <a:rPr lang="zh-CN" altLang="en-US" dirty="0"/>
              <a:t> </a:t>
            </a:r>
            <a:r>
              <a:rPr lang="en-US" altLang="zh-CN" dirty="0"/>
              <a:t>city,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  <a:endParaRPr dirty="0"/>
          </a:p>
        </p:txBody>
      </p:sp>
      <p:sp>
        <p:nvSpPr>
          <p:cNvPr id="411" name="Google Shape;411;g7a7054025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182e1562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Detroit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Mid</a:t>
            </a:r>
            <a:r>
              <a:rPr lang="zh-CN" altLang="en-US" dirty="0"/>
              <a:t> </a:t>
            </a:r>
            <a:r>
              <a:rPr lang="en-US" altLang="zh-CN" dirty="0"/>
              <a:t>west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analyst</a:t>
            </a:r>
            <a:endParaRPr dirty="0"/>
          </a:p>
        </p:txBody>
      </p:sp>
      <p:sp>
        <p:nvSpPr>
          <p:cNvPr id="429" name="Google Shape;429;g6c182e15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a7054025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similar,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Scientist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C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Oak 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g7a705402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abde27d9c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g7abde27d9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937c36166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1" name="Google Shape;471;g7937c361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419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f1fd1c9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6bf1fd1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f1fd1c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6bf1fd1c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7054025c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In June 2015, ten Senators requested the U.S. Department of Labor open an investigation of outsourcing of technical tasks by Southern California Edison to </a:t>
            </a:r>
            <a:r>
              <a:rPr lang="zh-CN" b="1">
                <a:solidFill>
                  <a:srgbClr val="222222"/>
                </a:solidFill>
                <a:highlight>
                  <a:schemeClr val="lt1"/>
                </a:highlight>
              </a:rPr>
              <a:t>Tata Consultancy Services</a:t>
            </a: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 and </a:t>
            </a:r>
            <a:r>
              <a:rPr lang="zh-CN" b="1">
                <a:solidFill>
                  <a:srgbClr val="222222"/>
                </a:solidFill>
                <a:highlight>
                  <a:schemeClr val="lt1"/>
                </a:highlight>
              </a:rPr>
              <a:t>Infosys</a:t>
            </a: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 then laying off 500 technology workers.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Final ammendment on work site regulations is passed in 2016. H1B worker cannot be off side for more than 30 days.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zh-CN" b="1">
                <a:highlight>
                  <a:schemeClr val="lt1"/>
                </a:highlight>
              </a:rPr>
              <a:t>2017 memorandum on computer-programming positions: </a:t>
            </a: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An application for an H-1B visa for a computer programmer must sufficiently describe the duties and the level of experience and responsibilities of computer-programming positions in order to demonstrate how the position is a senior, complex, specialized, or unique computer-programming position rather than an entry-level position in order to qualify for an H-1B visa.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At a press briefing, the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Department of Labor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Department of Justice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Department of Homeland Security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Department of State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said that an executive order will direct federal agencies to implement a new system that favors higher-skilled, higher-paid applicants.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[121]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[122]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[123]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The executive order is the first initiative in response to a key pledge made by Trump during his presidential campaign to promote a "Buy American, Hire American" policy.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[124]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The executive order is intended to order federal agencies to review and propose reforms to the H-1B visa system.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[125]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Through the executive order, Trump stated his broad policy of economic nationalism without having to go through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Congress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. The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/>
              </a:rPr>
              <a:t>Secretary of Labor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Attorney General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/>
              </a:rPr>
              <a:t>Secretary of Homeland Security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zh-C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Secretary of State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[121]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will "fill in the details with reports and recommendations about what the administration can legally do."</a:t>
            </a:r>
            <a:r>
              <a:rPr lang="zh-CN" sz="1800" baseline="30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/>
              </a:rPr>
              <a:t>[126]</a:t>
            </a:r>
            <a:r>
              <a:rPr lang="zh-CN" sz="1300">
                <a:solidFill>
                  <a:srgbClr val="222222"/>
                </a:solidFill>
                <a:highlight>
                  <a:srgbClr val="FFFFFF"/>
                </a:highlight>
              </a:rPr>
              <a:t> Trump said that the executive would "end the theft of American prosperity," which he said had been brought on by low-wage immigrant labor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-"/>
            </a:pPr>
            <a:r>
              <a:rPr lang="zh-CN">
                <a:solidFill>
                  <a:srgbClr val="222222"/>
                </a:solidFill>
                <a:highlight>
                  <a:schemeClr val="lt1"/>
                </a:highlight>
              </a:rPr>
              <a:t>On June 28, 2018, the United States Citizenship and Immigration Services announced that, when a person's request for a visa extension is rejected, the person will be deported from the United States.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-"/>
            </a:pPr>
            <a:r>
              <a:rPr lang="zh-CN" sz="1150">
                <a:solidFill>
                  <a:srgbClr val="1D1C1D"/>
                </a:solidFill>
                <a:highlight>
                  <a:schemeClr val="lt1"/>
                </a:highlight>
              </a:rPr>
              <a:t>Dec. 6, 2019. USCIS annouces imlementation of H-1B Electronic Registration Process for Fiscal Year 2021 Cap Season.</a:t>
            </a:r>
            <a:endParaRPr sz="115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-"/>
            </a:pPr>
            <a:r>
              <a:rPr lang="zh-CN" sz="1150">
                <a:solidFill>
                  <a:srgbClr val="1D1C1D"/>
                </a:solidFill>
                <a:highlight>
                  <a:schemeClr val="lt1"/>
                </a:highlight>
              </a:rPr>
              <a:t>$10 feeU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a7054025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7054025c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a705402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7054025c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7a7054025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7054025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a705402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6709558" y="0"/>
            <a:ext cx="5482443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583094" y="1619711"/>
            <a:ext cx="4406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THINK</a:t>
            </a:r>
            <a:r>
              <a:rPr lang="zh-CN" sz="6000" b="1" dirty="0">
                <a:solidFill>
                  <a:srgbClr val="21204D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sz="6000" b="1" dirty="0">
              <a:solidFill>
                <a:srgbClr val="21204D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dirty="0">
                <a:solidFill>
                  <a:srgbClr val="21204D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AND</a:t>
            </a:r>
            <a:endParaRPr sz="6000" dirty="0">
              <a:solidFill>
                <a:srgbClr val="21204D"/>
              </a:solidFill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GET </a:t>
            </a:r>
            <a:r>
              <a:rPr lang="zh-CN" sz="60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JOBS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21204D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126800" y="4521450"/>
            <a:ext cx="4863000" cy="18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Helping the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international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data science students strategize job search, 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through an analysis of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H1B visa data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of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 million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observations from 2014 to 2018.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569150" y="1921472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99164" y="-276560"/>
            <a:ext cx="4303225" cy="5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062" y="4045962"/>
            <a:ext cx="1625446" cy="16120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10089334" y="4122148"/>
            <a:ext cx="949218" cy="215943"/>
          </a:xfrm>
          <a:custGeom>
            <a:avLst/>
            <a:gdLst/>
            <a:ahLst/>
            <a:cxnLst/>
            <a:rect l="l" t="t" r="r" b="b"/>
            <a:pathLst>
              <a:path w="14075" h="3202" extrusionOk="0">
                <a:moveTo>
                  <a:pt x="5052" y="0"/>
                </a:moveTo>
                <a:cubicBezTo>
                  <a:pt x="2820" y="0"/>
                  <a:pt x="896" y="1307"/>
                  <a:pt x="0" y="3201"/>
                </a:cubicBezTo>
                <a:lnTo>
                  <a:pt x="14075" y="3201"/>
                </a:lnTo>
                <a:cubicBezTo>
                  <a:pt x="13587" y="2162"/>
                  <a:pt x="12531" y="1444"/>
                  <a:pt x="11306" y="1444"/>
                </a:cubicBezTo>
                <a:cubicBezTo>
                  <a:pt x="11025" y="1444"/>
                  <a:pt x="10754" y="1484"/>
                  <a:pt x="10497" y="1554"/>
                </a:cubicBezTo>
                <a:cubicBezTo>
                  <a:pt x="10297" y="1609"/>
                  <a:pt x="10093" y="1635"/>
                  <a:pt x="9890" y="1635"/>
                </a:cubicBezTo>
                <a:cubicBezTo>
                  <a:pt x="9371" y="1635"/>
                  <a:pt x="8858" y="1462"/>
                  <a:pt x="8436" y="1140"/>
                </a:cubicBezTo>
                <a:cubicBezTo>
                  <a:pt x="7497" y="425"/>
                  <a:pt x="6324" y="0"/>
                  <a:pt x="505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7478425" y="5734175"/>
            <a:ext cx="3944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Ali </a:t>
            </a:r>
            <a:r>
              <a:rPr lang="zh-CN" sz="1800" b="1">
                <a:solidFill>
                  <a:srgbClr val="FF457A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lang="zh-CN" sz="1800" b="1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His GG Queens</a:t>
            </a: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Ali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Yaqoob</a:t>
            </a:r>
            <a:endParaRPr sz="1800" b="1">
              <a:solidFill>
                <a:srgbClr val="E2F5FB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Yasi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Wang, </a:t>
            </a: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Yilin 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Yang, </a:t>
            </a: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Zekun 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Wang</a:t>
            </a: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>
            <a:off x="11218225" y="0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02</a:t>
            </a:r>
            <a:r>
              <a:rPr lang="zh-CN" altLang="en-US" sz="2400" b="1" dirty="0">
                <a:latin typeface="Saira SemiCondensed SemiCond" pitchFamily="2" charset="0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STEM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Prevailing Wage Distribution Per Year 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496C4E-C9A6-D641-B8A1-92983CD9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74" y="1018655"/>
            <a:ext cx="9128626" cy="56312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02</a:t>
            </a:r>
            <a:r>
              <a:rPr lang="zh-CN" altLang="en-US" sz="2400" b="1" dirty="0">
                <a:latin typeface="Saira SemiCondensed SemiCond" pitchFamily="2" charset="0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STEM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1218200" y="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Prevailing Wage Distribution - 2018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998" y="1031350"/>
            <a:ext cx="9188587" cy="56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-2" y="58902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467975" y="60982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02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STEM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11218198" y="-11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Top Jobs Within STEM In 2018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160" y="1459975"/>
            <a:ext cx="7958289" cy="491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-2" y="58902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67975" y="60982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02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STEM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11218198" y="-11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Top Jobs Within STEM In 2018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160" y="1459950"/>
            <a:ext cx="7958289" cy="491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3" y="0"/>
            <a:ext cx="77481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747350" y="2551800"/>
            <a:ext cx="6691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03</a:t>
            </a:r>
            <a:r>
              <a:rPr lang="zh-CN" sz="6000" b="1" dirty="0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WHICH</a:t>
            </a:r>
            <a:r>
              <a:rPr lang="zh-CN" sz="6000" b="1" dirty="0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JOBS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FF457A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862400" y="3454675"/>
            <a:ext cx="54999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Different types of data related jobs and their trends</a:t>
            </a: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7133825" y="1478825"/>
            <a:ext cx="49143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Business Analyst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jobs the highest for all years but currently on the decline. 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b="1" dirty="0">
                <a:solidFill>
                  <a:srgbClr val="3D85C6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Data Scientist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and </a:t>
            </a:r>
            <a:r>
              <a:rPr lang="zh-CN" sz="2400" b="1" dirty="0">
                <a:solidFill>
                  <a:srgbClr val="45818E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Data Engineer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jobs on the rise.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Data Analyst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jobs leveling out over the years. 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0" y="1425039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Data Related Jobs And Their Trends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t="9999"/>
          <a:stretch/>
        </p:blipFill>
        <p:spPr>
          <a:xfrm>
            <a:off x="973800" y="1369400"/>
            <a:ext cx="6098249" cy="54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 t="8003"/>
          <a:stretch/>
        </p:blipFill>
        <p:spPr>
          <a:xfrm>
            <a:off x="973800" y="1109975"/>
            <a:ext cx="6248175" cy="57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5">
            <a:alphaModFix/>
          </a:blip>
          <a:srcRect l="30812" t="3502" r="19975" b="85655"/>
          <a:stretch/>
        </p:blipFill>
        <p:spPr>
          <a:xfrm>
            <a:off x="7865687" y="5554825"/>
            <a:ext cx="3450574" cy="7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417000" y="708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Prevailing Wage of Data Related Jobs in 2018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t="2372"/>
          <a:stretch/>
        </p:blipFill>
        <p:spPr>
          <a:xfrm>
            <a:off x="2097575" y="1528150"/>
            <a:ext cx="8571625" cy="51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17" y="967800"/>
            <a:ext cx="9538310" cy="58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1036000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Data Related Jobs And Their Trends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l="40332" t="142261" r="-29268" b="-1139956"/>
          <a:stretch/>
        </p:blipFill>
        <p:spPr>
          <a:xfrm>
            <a:off x="8427675" y="1323250"/>
            <a:ext cx="6545075" cy="60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t="14383"/>
          <a:stretch/>
        </p:blipFill>
        <p:spPr>
          <a:xfrm>
            <a:off x="1659600" y="1789050"/>
            <a:ext cx="9154950" cy="484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0"/>
          <p:cNvGrpSpPr/>
          <p:nvPr/>
        </p:nvGrpSpPr>
        <p:grpSpPr>
          <a:xfrm>
            <a:off x="2620713" y="389013"/>
            <a:ext cx="6201300" cy="659788"/>
            <a:chOff x="2901688" y="316138"/>
            <a:chExt cx="6201300" cy="659788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2901688" y="316138"/>
              <a:ext cx="6201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altLang="zh-CN" sz="3600" b="1" dirty="0">
                  <a:latin typeface="Saira SemiCondensed SemiCond" pitchFamily="2" charset="0"/>
                  <a:sym typeface="Saira Semi Condensed"/>
                </a:rPr>
                <a:t>Story Behind </a:t>
              </a:r>
              <a:endParaRPr sz="3600" b="1" dirty="0">
                <a:latin typeface="Saira SemiCondensed SemiCond" pitchFamily="2" charset="0"/>
                <a:sym typeface="Saira Semi Condensed"/>
              </a:endParaRPr>
            </a:p>
          </p:txBody>
        </p:sp>
        <p:pic>
          <p:nvPicPr>
            <p:cNvPr id="287" name="Google Shape;28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48025" y="424225"/>
              <a:ext cx="1379270" cy="551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0"/>
          <p:cNvPicPr preferRelativeResize="0"/>
          <p:nvPr/>
        </p:nvPicPr>
        <p:blipFill rotWithShape="1">
          <a:blip r:embed="rId5">
            <a:alphaModFix/>
          </a:blip>
          <a:srcRect l="30812" t="3502" r="19975" b="85655"/>
          <a:stretch/>
        </p:blipFill>
        <p:spPr>
          <a:xfrm>
            <a:off x="6815812" y="1958950"/>
            <a:ext cx="3450574" cy="7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268713" y="3272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Data Related Jobs In Tech Companies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200" y="1183750"/>
            <a:ext cx="9188587" cy="56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973777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WORK ELIGIBILITY</a:t>
            </a:r>
            <a:endParaRPr sz="24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t="3091"/>
          <a:stretch/>
        </p:blipFill>
        <p:spPr>
          <a:xfrm>
            <a:off x="1126175" y="1214625"/>
            <a:ext cx="10899199" cy="52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6389925" y="2493150"/>
            <a:ext cx="5315400" cy="1375800"/>
          </a:xfrm>
          <a:prstGeom prst="rect">
            <a:avLst/>
          </a:prstGeom>
          <a:noFill/>
          <a:ln w="19050" cap="flat" cmpd="sng">
            <a:solidFill>
              <a:srgbClr val="07B2E4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54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457A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/>
        </p:nvSpPr>
        <p:spPr>
          <a:xfrm>
            <a:off x="2832538" y="305038"/>
            <a:ext cx="6201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Story Behind 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350" y="467250"/>
            <a:ext cx="973800" cy="38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l="30812" t="3502" r="19975" b="85655"/>
          <a:stretch/>
        </p:blipFill>
        <p:spPr>
          <a:xfrm>
            <a:off x="7016387" y="5615850"/>
            <a:ext cx="3450574" cy="7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 rotWithShape="1">
          <a:blip r:embed="rId5">
            <a:alphaModFix/>
          </a:blip>
          <a:srcRect t="14632"/>
          <a:stretch/>
        </p:blipFill>
        <p:spPr>
          <a:xfrm>
            <a:off x="5944025" y="2270275"/>
            <a:ext cx="5595301" cy="29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200" y="1093130"/>
            <a:ext cx="4522774" cy="54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1316950" y="4883850"/>
            <a:ext cx="4522800" cy="1694700"/>
          </a:xfrm>
          <a:prstGeom prst="rect">
            <a:avLst/>
          </a:prstGeom>
          <a:noFill/>
          <a:ln w="9525" cap="flat" cmpd="sng">
            <a:solidFill>
              <a:srgbClr val="07B2E4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 WHICH 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6602700" y="967800"/>
            <a:ext cx="5589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Microsoft  and  Google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 t="14588"/>
          <a:stretch/>
        </p:blipFill>
        <p:spPr>
          <a:xfrm>
            <a:off x="1297050" y="328975"/>
            <a:ext cx="5643149" cy="29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/>
          <p:nvPr/>
        </p:nvSpPr>
        <p:spPr>
          <a:xfrm>
            <a:off x="6940200" y="1832100"/>
            <a:ext cx="49143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Comparatively, other tech giants, such as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Microsoft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and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Google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show a general increase in data related roles.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Interestingly,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Google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actually has very few directly data related roles.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Possibly because of data being used for all jobs in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Google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4">
            <a:alphaModFix/>
          </a:blip>
          <a:srcRect l="30812" t="3502" r="19975" b="85655"/>
          <a:stretch/>
        </p:blipFill>
        <p:spPr>
          <a:xfrm>
            <a:off x="7865687" y="5554825"/>
            <a:ext cx="3450574" cy="7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448" y="328970"/>
            <a:ext cx="1995491" cy="73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 rotWithShape="1">
          <a:blip r:embed="rId6">
            <a:alphaModFix/>
          </a:blip>
          <a:srcRect t="15561"/>
          <a:stretch/>
        </p:blipFill>
        <p:spPr>
          <a:xfrm>
            <a:off x="1397188" y="3476825"/>
            <a:ext cx="5442876" cy="2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8438" y="3647350"/>
            <a:ext cx="1451425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WHICH</a:t>
            </a:r>
            <a:r>
              <a:rPr lang="zh-CN" sz="24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6738713" y="967800"/>
            <a:ext cx="57045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Facebook  and  Amazon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 t="15131"/>
          <a:stretch/>
        </p:blipFill>
        <p:spPr>
          <a:xfrm>
            <a:off x="1085263" y="208050"/>
            <a:ext cx="5903474" cy="3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4">
            <a:alphaModFix/>
          </a:blip>
          <a:srcRect t="14015"/>
          <a:stretch/>
        </p:blipFill>
        <p:spPr>
          <a:xfrm>
            <a:off x="1085275" y="3501900"/>
            <a:ext cx="5903451" cy="313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5">
            <a:alphaModFix/>
          </a:blip>
          <a:srcRect t="31195" b="28887"/>
          <a:stretch/>
        </p:blipFill>
        <p:spPr>
          <a:xfrm>
            <a:off x="1881875" y="3620324"/>
            <a:ext cx="1627824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 rotWithShape="1">
          <a:blip r:embed="rId6">
            <a:alphaModFix/>
          </a:blip>
          <a:srcRect l="30812" t="3502" r="19975" b="85655"/>
          <a:stretch/>
        </p:blipFill>
        <p:spPr>
          <a:xfrm>
            <a:off x="7865687" y="5554825"/>
            <a:ext cx="3450574" cy="7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1875" y="488375"/>
            <a:ext cx="1781300" cy="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6940200" y="1832100"/>
            <a:ext cx="49143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Facebook showing an upwards increase in data related roles.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Especially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data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science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.</a:t>
            </a:r>
            <a:endParaRPr sz="2400" b="1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Amazon showing an overall increase in data related jobs.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Dip in 2017 due to higher regulations and work environment.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 l="30812" t="3502" r="19975" b="85655"/>
          <a:stretch/>
        </p:blipFill>
        <p:spPr>
          <a:xfrm>
            <a:off x="6570287" y="5021425"/>
            <a:ext cx="3450574" cy="7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/>
          <p:nvPr/>
        </p:nvSpPr>
        <p:spPr>
          <a:xfrm>
            <a:off x="11218198" y="58902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0" y="-11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6110000" y="60982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03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WHICH</a:t>
            </a:r>
            <a:r>
              <a:rPr lang="zh-CN" sz="24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JOBS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6548663" y="407350"/>
            <a:ext cx="51702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Consulting Firms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6535875" y="1174025"/>
            <a:ext cx="5115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Consulting firm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Deloitte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, one of the top data job employers, see a lowering trend in data related jobs for international students.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We also see a similar trend in </a:t>
            </a:r>
            <a:r>
              <a:rPr lang="en-US" altLang="zh-CN" sz="2400" b="1" dirty="0" err="1">
                <a:latin typeface="Saira SemiCondensed SemiCond" pitchFamily="2" charset="0"/>
                <a:sym typeface="Saira Semi Condensed"/>
              </a:rPr>
              <a:t>accenture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,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another consulting firm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Potential Reasons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Stricter H1B regulations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Travel restrictions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“Buy American, Hire American”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50" name="Google Shape;350;p35"/>
          <p:cNvGrpSpPr/>
          <p:nvPr/>
        </p:nvGrpSpPr>
        <p:grpSpPr>
          <a:xfrm>
            <a:off x="1064200" y="370463"/>
            <a:ext cx="5442876" cy="2838162"/>
            <a:chOff x="1476925" y="3759163"/>
            <a:chExt cx="5442876" cy="2838162"/>
          </a:xfrm>
        </p:grpSpPr>
        <p:pic>
          <p:nvPicPr>
            <p:cNvPr id="351" name="Google Shape;351;p35"/>
            <p:cNvPicPr preferRelativeResize="0"/>
            <p:nvPr/>
          </p:nvPicPr>
          <p:blipFill rotWithShape="1">
            <a:blip r:embed="rId4">
              <a:alphaModFix/>
            </a:blip>
            <a:srcRect t="15561"/>
            <a:stretch/>
          </p:blipFill>
          <p:spPr>
            <a:xfrm>
              <a:off x="1476925" y="3759163"/>
              <a:ext cx="5442876" cy="2838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413" y="3875950"/>
              <a:ext cx="1549575" cy="337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35"/>
          <p:cNvGrpSpPr/>
          <p:nvPr/>
        </p:nvGrpSpPr>
        <p:grpSpPr>
          <a:xfrm>
            <a:off x="1149300" y="3006577"/>
            <a:ext cx="5245451" cy="3454199"/>
            <a:chOff x="1626950" y="338952"/>
            <a:chExt cx="5245451" cy="3454199"/>
          </a:xfrm>
        </p:grpSpPr>
        <p:pic>
          <p:nvPicPr>
            <p:cNvPr id="354" name="Google Shape;354;p35"/>
            <p:cNvPicPr preferRelativeResize="0"/>
            <p:nvPr/>
          </p:nvPicPr>
          <p:blipFill rotWithShape="1">
            <a:blip r:embed="rId6">
              <a:alphaModFix/>
            </a:blip>
            <a:srcRect t="15067"/>
            <a:stretch/>
          </p:blipFill>
          <p:spPr>
            <a:xfrm>
              <a:off x="1626950" y="1081350"/>
              <a:ext cx="5170177" cy="27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10833" y="338952"/>
              <a:ext cx="2261568" cy="967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/>
          <p:nvPr/>
        </p:nvSpPr>
        <p:spPr>
          <a:xfrm>
            <a:off x="4443897" y="0"/>
            <a:ext cx="77481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4736850" y="2551800"/>
            <a:ext cx="6691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6000" b="1" dirty="0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WHERE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FF457A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4824625" y="3396125"/>
            <a:ext cx="43158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Where you should be applying for and what to look at</a:t>
            </a: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/>
          <p:nvPr/>
        </p:nvSpPr>
        <p:spPr>
          <a:xfrm>
            <a:off x="11218223" y="1425039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50" y="1120200"/>
            <a:ext cx="9407288" cy="58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/>
          <p:nvPr/>
        </p:nvSpPr>
        <p:spPr>
          <a:xfrm>
            <a:off x="839000" y="735125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Number of Data Jobs Per State in 	2018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/>
          <p:nvPr/>
        </p:nvSpPr>
        <p:spPr>
          <a:xfrm>
            <a:off x="11218225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23" y="1150725"/>
            <a:ext cx="8583918" cy="579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01" y="143296"/>
            <a:ext cx="10015825" cy="618510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11218225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5875525" y="6130800"/>
            <a:ext cx="52665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30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USA National Wide</a:t>
            </a:r>
            <a:endParaRPr sz="30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1102575" y="6072200"/>
            <a:ext cx="43440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Saira Semi Condensed"/>
                <a:ea typeface="Saira Semi Condensed"/>
                <a:cs typeface="Saira Semi Condensed"/>
                <a:sym typeface="Saira Semi Condensed"/>
              </a:rPr>
              <a:t>1 Point</a:t>
            </a:r>
            <a:r>
              <a:rPr lang="zh-CN">
                <a:latin typeface="Saira Semi Condensed"/>
                <a:ea typeface="Saira Semi Condensed"/>
                <a:cs typeface="Saira Semi Condensed"/>
                <a:sym typeface="Saira Semi Condensed"/>
              </a:rPr>
              <a:t> = 1 City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Saira Semi Condensed"/>
                <a:ea typeface="Saira Semi Condensed"/>
                <a:cs typeface="Saira Semi Condensed"/>
                <a:sym typeface="Saira Semi Condensed"/>
              </a:rPr>
              <a:t>Color</a:t>
            </a:r>
            <a:r>
              <a:rPr lang="zh-CN">
                <a:latin typeface="Saira Semi Condensed"/>
                <a:ea typeface="Saira Semi Condensed"/>
                <a:cs typeface="Saira Semi Condensed"/>
                <a:sym typeface="Saira Semi Condensed"/>
              </a:rPr>
              <a:t> = </a:t>
            </a:r>
            <a:r>
              <a:rPr lang="zh-CN" b="1">
                <a:latin typeface="Saira Semi Condensed"/>
                <a:ea typeface="Saira Semi Condensed"/>
                <a:cs typeface="Saira Semi Condensed"/>
                <a:sym typeface="Saira Semi Condensed"/>
              </a:rPr>
              <a:t>Data role </a:t>
            </a:r>
            <a:r>
              <a:rPr lang="zh-CN">
                <a:latin typeface="Saira Semi Condensed"/>
                <a:ea typeface="Saira Semi Condensed"/>
                <a:cs typeface="Saira Semi Condensed"/>
                <a:sym typeface="Saira Semi Condensed"/>
              </a:rPr>
              <a:t>with</a:t>
            </a:r>
            <a:r>
              <a:rPr lang="zh-CN" b="1">
                <a:latin typeface="Saira Semi Condensed"/>
                <a:ea typeface="Saira Semi Condensed"/>
                <a:cs typeface="Saira Semi Condensed"/>
                <a:sym typeface="Saira Semi Condensed"/>
              </a:rPr>
              <a:t> highest </a:t>
            </a:r>
            <a:r>
              <a:rPr lang="zh-CN">
                <a:latin typeface="Saira Semi Condensed"/>
                <a:ea typeface="Saira Semi Condensed"/>
                <a:cs typeface="Saira Semi Condensed"/>
                <a:sym typeface="Saira Semi Condensed"/>
              </a:rPr>
              <a:t>number of jobs in that city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80" y="131850"/>
            <a:ext cx="9714393" cy="5998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0"/>
          <p:cNvGrpSpPr/>
          <p:nvPr/>
        </p:nvGrpSpPr>
        <p:grpSpPr>
          <a:xfrm>
            <a:off x="4209200" y="2287550"/>
            <a:ext cx="2707725" cy="2855075"/>
            <a:chOff x="4209200" y="2287550"/>
            <a:chExt cx="2707725" cy="2855075"/>
          </a:xfrm>
        </p:grpSpPr>
        <p:grpSp>
          <p:nvGrpSpPr>
            <p:cNvPr id="396" name="Google Shape;396;p40"/>
            <p:cNvGrpSpPr/>
            <p:nvPr/>
          </p:nvGrpSpPr>
          <p:grpSpPr>
            <a:xfrm>
              <a:off x="4209200" y="2687325"/>
              <a:ext cx="2685650" cy="2455300"/>
              <a:chOff x="4209200" y="2687325"/>
              <a:chExt cx="2685650" cy="2455300"/>
            </a:xfrm>
          </p:grpSpPr>
          <p:sp>
            <p:nvSpPr>
              <p:cNvPr id="397" name="Google Shape;397;p40"/>
              <p:cNvSpPr txBox="1"/>
              <p:nvPr/>
            </p:nvSpPr>
            <p:spPr>
              <a:xfrm>
                <a:off x="4209200" y="2687325"/>
                <a:ext cx="12522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/>
                  <a:t>Bay Area</a:t>
                </a:r>
                <a:endParaRPr/>
              </a:p>
            </p:txBody>
          </p:sp>
          <p:sp>
            <p:nvSpPr>
              <p:cNvPr id="398" name="Google Shape;398;p40"/>
              <p:cNvSpPr txBox="1"/>
              <p:nvPr/>
            </p:nvSpPr>
            <p:spPr>
              <a:xfrm>
                <a:off x="5642650" y="4689925"/>
                <a:ext cx="12522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/>
                  <a:t>Los Angeles</a:t>
                </a:r>
                <a:endParaRPr/>
              </a:p>
            </p:txBody>
          </p:sp>
        </p:grpSp>
        <p:sp>
          <p:nvSpPr>
            <p:cNvPr id="399" name="Google Shape;399;p40"/>
            <p:cNvSpPr txBox="1"/>
            <p:nvPr/>
          </p:nvSpPr>
          <p:spPr>
            <a:xfrm>
              <a:off x="5664725" y="2287550"/>
              <a:ext cx="12522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Sacramento</a:t>
              </a:r>
              <a:endParaRPr/>
            </a:p>
          </p:txBody>
        </p:sp>
      </p:grpSp>
      <p:sp>
        <p:nvSpPr>
          <p:cNvPr id="400" name="Google Shape;400;p40"/>
          <p:cNvSpPr/>
          <p:nvPr/>
        </p:nvSpPr>
        <p:spPr>
          <a:xfrm>
            <a:off x="11218225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grpSp>
        <p:nvGrpSpPr>
          <p:cNvPr id="403" name="Google Shape;403;p40"/>
          <p:cNvGrpSpPr/>
          <p:nvPr/>
        </p:nvGrpSpPr>
        <p:grpSpPr>
          <a:xfrm>
            <a:off x="-197900" y="4040973"/>
            <a:ext cx="4821690" cy="2982123"/>
            <a:chOff x="-197900" y="4040973"/>
            <a:chExt cx="4821690" cy="2982123"/>
          </a:xfrm>
        </p:grpSpPr>
        <p:grpSp>
          <p:nvGrpSpPr>
            <p:cNvPr id="404" name="Google Shape;404;p40"/>
            <p:cNvGrpSpPr/>
            <p:nvPr/>
          </p:nvGrpSpPr>
          <p:grpSpPr>
            <a:xfrm>
              <a:off x="-197900" y="4040973"/>
              <a:ext cx="4821690" cy="2982123"/>
              <a:chOff x="-207600" y="3846700"/>
              <a:chExt cx="5084025" cy="3205550"/>
            </a:xfrm>
          </p:grpSpPr>
          <p:pic>
            <p:nvPicPr>
              <p:cNvPr id="405" name="Google Shape;405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3846700"/>
                <a:ext cx="4876425" cy="30113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" name="Google Shape;406;p40"/>
              <p:cNvSpPr/>
              <p:nvPr/>
            </p:nvSpPr>
            <p:spPr>
              <a:xfrm>
                <a:off x="-207600" y="5643750"/>
                <a:ext cx="1389000" cy="14085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" name="Google Shape;407;p40"/>
            <p:cNvSpPr/>
            <p:nvPr/>
          </p:nvSpPr>
          <p:spPr>
            <a:xfrm>
              <a:off x="300175" y="4969600"/>
              <a:ext cx="893100" cy="8784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40"/>
          <p:cNvSpPr txBox="1"/>
          <p:nvPr/>
        </p:nvSpPr>
        <p:spPr>
          <a:xfrm>
            <a:off x="6835525" y="6130800"/>
            <a:ext cx="43065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California</a:t>
            </a:r>
            <a:endParaRPr sz="30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850" y="-292175"/>
            <a:ext cx="8885300" cy="54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/>
          <p:nvPr/>
        </p:nvSpPr>
        <p:spPr>
          <a:xfrm>
            <a:off x="11218225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grpSp>
        <p:nvGrpSpPr>
          <p:cNvPr id="417" name="Google Shape;417;p41"/>
          <p:cNvGrpSpPr/>
          <p:nvPr/>
        </p:nvGrpSpPr>
        <p:grpSpPr>
          <a:xfrm>
            <a:off x="-197900" y="4040973"/>
            <a:ext cx="4821690" cy="2982123"/>
            <a:chOff x="-197900" y="4040973"/>
            <a:chExt cx="4821690" cy="2982123"/>
          </a:xfrm>
        </p:grpSpPr>
        <p:grpSp>
          <p:nvGrpSpPr>
            <p:cNvPr id="418" name="Google Shape;418;p41"/>
            <p:cNvGrpSpPr/>
            <p:nvPr/>
          </p:nvGrpSpPr>
          <p:grpSpPr>
            <a:xfrm>
              <a:off x="-197900" y="4040973"/>
              <a:ext cx="4821690" cy="2982123"/>
              <a:chOff x="-207600" y="3846700"/>
              <a:chExt cx="5084025" cy="3205550"/>
            </a:xfrm>
          </p:grpSpPr>
          <p:pic>
            <p:nvPicPr>
              <p:cNvPr id="419" name="Google Shape;419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3846700"/>
                <a:ext cx="4876425" cy="30113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0" name="Google Shape;420;p41"/>
              <p:cNvSpPr/>
              <p:nvPr/>
            </p:nvSpPr>
            <p:spPr>
              <a:xfrm>
                <a:off x="-207600" y="5643750"/>
                <a:ext cx="1389000" cy="14085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" name="Google Shape;421;p41"/>
            <p:cNvSpPr/>
            <p:nvPr/>
          </p:nvSpPr>
          <p:spPr>
            <a:xfrm>
              <a:off x="3405900" y="4468026"/>
              <a:ext cx="973800" cy="9816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1"/>
          <p:cNvSpPr txBox="1"/>
          <p:nvPr/>
        </p:nvSpPr>
        <p:spPr>
          <a:xfrm>
            <a:off x="4417675" y="6130800"/>
            <a:ext cx="6724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Northeastern</a:t>
            </a:r>
            <a:r>
              <a:rPr lang="zh-CN" sz="30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states</a:t>
            </a:r>
            <a:endParaRPr sz="30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7152725" y="2378675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Boston</a:t>
            </a:r>
            <a:endParaRPr/>
          </a:p>
        </p:txBody>
      </p:sp>
      <p:sp>
        <p:nvSpPr>
          <p:cNvPr id="424" name="Google Shape;424;p41"/>
          <p:cNvSpPr txBox="1"/>
          <p:nvPr/>
        </p:nvSpPr>
        <p:spPr>
          <a:xfrm>
            <a:off x="6291875" y="3255450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New York</a:t>
            </a:r>
            <a:endParaRPr/>
          </a:p>
        </p:txBody>
      </p:sp>
      <p:sp>
        <p:nvSpPr>
          <p:cNvPr id="425" name="Google Shape;425;p41"/>
          <p:cNvSpPr txBox="1"/>
          <p:nvPr/>
        </p:nvSpPr>
        <p:spPr>
          <a:xfrm>
            <a:off x="4542100" y="4178500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Washington</a:t>
            </a:r>
            <a:endParaRPr/>
          </a:p>
        </p:txBody>
      </p:sp>
      <p:sp>
        <p:nvSpPr>
          <p:cNvPr id="426" name="Google Shape;426;p41"/>
          <p:cNvSpPr txBox="1"/>
          <p:nvPr/>
        </p:nvSpPr>
        <p:spPr>
          <a:xfrm>
            <a:off x="5777350" y="3591300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Philadelphia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6709558" y="0"/>
            <a:ext cx="54825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6096000" y="1425038"/>
            <a:ext cx="1824842" cy="5432961"/>
          </a:xfrm>
          <a:prstGeom prst="rect">
            <a:avLst/>
          </a:prstGeom>
          <a:solidFill>
            <a:srgbClr val="07B2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0" y="1"/>
            <a:ext cx="25413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568925" y="2975200"/>
            <a:ext cx="20250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Reasons why STEM is relevant to look at</a:t>
            </a:r>
            <a:endParaRPr sz="1800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14" name="Google Shape;114;p15"/>
          <p:cNvGrpSpPr/>
          <p:nvPr/>
        </p:nvGrpSpPr>
        <p:grpSpPr>
          <a:xfrm>
            <a:off x="1186145" y="739250"/>
            <a:ext cx="4146780" cy="597900"/>
            <a:chOff x="1186145" y="1955875"/>
            <a:chExt cx="4146780" cy="597900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1186145" y="1955875"/>
              <a:ext cx="13734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 b="1" dirty="0">
                  <a:solidFill>
                    <a:srgbClr val="FF457A"/>
                  </a:solidFill>
                  <a:latin typeface="Saira SemiCondensed SemiCond" pitchFamily="2" charset="0"/>
                  <a:ea typeface="Saira SemiCondensed SemiBold"/>
                  <a:cs typeface="Saira SemiCondensed SemiBold"/>
                  <a:sym typeface="Saira SemiCondensed SemiBold"/>
                </a:rPr>
                <a:t>01</a:t>
              </a:r>
              <a:endParaRPr sz="4800" b="1" dirty="0">
                <a:solidFill>
                  <a:srgbClr val="FF457A"/>
                </a:solidFill>
                <a:latin typeface="Saira SemiCondensed SemiCond" pitchFamily="2" charset="0"/>
                <a:ea typeface="Saira SemiCondensed SemiBold"/>
                <a:cs typeface="Saira SemiCondensed SemiBold"/>
                <a:sym typeface="Saira SemiCondensed SemiBold"/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 flipH="1">
              <a:off x="2569025" y="1955875"/>
              <a:ext cx="27639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zh-CN" sz="3000" b="1" dirty="0">
                  <a:solidFill>
                    <a:srgbClr val="21204D"/>
                  </a:solidFill>
                  <a:latin typeface="Saira SemiCondensed SemiCond" pitchFamily="2" charset="0"/>
                  <a:ea typeface="Saira Semi Condensed"/>
                  <a:cs typeface="Saira Semi Condensed"/>
                  <a:sym typeface="Saira Semi Condensed"/>
                </a:rPr>
                <a:t>BACKGROUND</a:t>
              </a:r>
              <a:endParaRPr sz="30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1186145" y="2533425"/>
            <a:ext cx="3924084" cy="597900"/>
            <a:chOff x="1186145" y="3524025"/>
            <a:chExt cx="3924084" cy="5979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1186145" y="3524025"/>
              <a:ext cx="13734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4800" b="1" dirty="0">
                  <a:solidFill>
                    <a:srgbClr val="FF457A"/>
                  </a:solidFill>
                  <a:latin typeface="Saira SemiCondensed SemiCond" pitchFamily="2" charset="0"/>
                  <a:sym typeface="Saira SemiCondensed SemiBold"/>
                </a:rPr>
                <a:t>02</a:t>
              </a:r>
              <a:endParaRPr sz="4800" b="1" dirty="0">
                <a:solidFill>
                  <a:srgbClr val="FF457A"/>
                </a:solidFill>
                <a:latin typeface="Saira SemiCondensed SemiCond" pitchFamily="2" charset="0"/>
                <a:sym typeface="Saira SemiCondensed SemiBold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 flipH="1">
              <a:off x="2568929" y="3524025"/>
              <a:ext cx="25413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altLang="zh-CN" sz="3000" b="1" dirty="0">
                  <a:solidFill>
                    <a:srgbClr val="21204D"/>
                  </a:solidFill>
                  <a:latin typeface="Saira SemiCondensed SemiCond" pitchFamily="2" charset="0"/>
                  <a:sym typeface="Saira Semi Condensed"/>
                </a:rPr>
                <a:t>WHY</a:t>
              </a:r>
              <a:r>
                <a:rPr lang="zh-CN" sz="3000" b="1" dirty="0">
                  <a:solidFill>
                    <a:srgbClr val="21204D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r>
                <a:rPr lang="en-US" altLang="zh-CN" sz="3000" b="1" dirty="0">
                  <a:solidFill>
                    <a:srgbClr val="21204D"/>
                  </a:solidFill>
                  <a:latin typeface="Saira SemiCondensed SemiCond" pitchFamily="2" charset="0"/>
                  <a:sym typeface="Saira Semi Condensed"/>
                </a:rPr>
                <a:t>STEM</a:t>
              </a:r>
              <a:endParaRPr sz="3000" b="1" dirty="0">
                <a:solidFill>
                  <a:srgbClr val="21204D"/>
                </a:solidFill>
                <a:latin typeface="Saira SemiCondensed SemiCond" pitchFamily="2" charset="0"/>
                <a:sym typeface="Saira Semi Condensed"/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6572346" y="2461625"/>
            <a:ext cx="5382954" cy="597900"/>
            <a:chOff x="6572346" y="2690225"/>
            <a:chExt cx="5382954" cy="597900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6572346" y="2735375"/>
              <a:ext cx="13734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 b="1" dirty="0">
                  <a:solidFill>
                    <a:srgbClr val="F3F3F3"/>
                  </a:solidFill>
                  <a:latin typeface="Saira SemiCondensed SemiCond" pitchFamily="2" charset="0"/>
                  <a:ea typeface="Saira SemiCondensed SemiBold"/>
                  <a:cs typeface="Saira SemiCondensed SemiBold"/>
                  <a:sym typeface="Saira SemiCondensed SemiBold"/>
                </a:rPr>
                <a:t>04</a:t>
              </a:r>
              <a:endParaRPr sz="4800" b="1" dirty="0">
                <a:solidFill>
                  <a:srgbClr val="F3F3F3"/>
                </a:solidFill>
                <a:latin typeface="Saira SemiCondensed SemiCond" pitchFamily="2" charset="0"/>
                <a:ea typeface="Saira SemiCondensed SemiBold"/>
                <a:cs typeface="Saira SemiCondensed SemiBold"/>
                <a:sym typeface="Saira SemiCondensed SemiBold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 flipH="1">
              <a:off x="7971000" y="2690225"/>
              <a:ext cx="39843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zh-CN" sz="3000" b="1" dirty="0">
                  <a:solidFill>
                    <a:srgbClr val="FF457A"/>
                  </a:solidFill>
                  <a:latin typeface="Saira SemiCondensed SemiCond" pitchFamily="2" charset="0"/>
                  <a:ea typeface="Saira Semi Condensed"/>
                  <a:cs typeface="Saira Semi Condensed"/>
                  <a:sym typeface="Saira Semi Condensed"/>
                </a:rPr>
                <a:t>WHERE</a:t>
              </a:r>
              <a:endParaRPr sz="30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123" name="Google Shape;123;p15"/>
          <p:cNvSpPr txBox="1"/>
          <p:nvPr/>
        </p:nvSpPr>
        <p:spPr>
          <a:xfrm>
            <a:off x="2568925" y="1258350"/>
            <a:ext cx="2025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An overview of H1B visas</a:t>
            </a:r>
            <a:endParaRPr sz="1800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6597421" y="4397625"/>
            <a:ext cx="4329984" cy="597900"/>
            <a:chOff x="6597421" y="4702425"/>
            <a:chExt cx="4329984" cy="59790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6597421" y="4702425"/>
              <a:ext cx="13734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4800" b="1" dirty="0">
                  <a:solidFill>
                    <a:srgbClr val="F3F3F3"/>
                  </a:solidFill>
                  <a:latin typeface="Saira SemiCondensed SemiCond" pitchFamily="2" charset="0"/>
                  <a:sym typeface="Saira SemiCondensed SemiBold"/>
                </a:rPr>
                <a:t>05</a:t>
              </a:r>
              <a:endParaRPr sz="4800" b="1" dirty="0">
                <a:solidFill>
                  <a:srgbClr val="F3F3F3"/>
                </a:solidFill>
                <a:latin typeface="Saira SemiCondensed SemiCond" pitchFamily="2" charset="0"/>
                <a:sym typeface="Saira SemiCondensed SemiBold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 flipH="1">
              <a:off x="7974205" y="4702425"/>
              <a:ext cx="29532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zh-CN" sz="3000" b="1" dirty="0">
                  <a:solidFill>
                    <a:srgbClr val="FF457A"/>
                  </a:solidFill>
                  <a:latin typeface="Saira SemiCondensed SemiCond" pitchFamily="2" charset="0"/>
                  <a:ea typeface="Saira Semi Condensed"/>
                  <a:cs typeface="Saira Semi Condensed"/>
                  <a:sym typeface="Saira Semi Condensed"/>
                </a:rPr>
                <a:t>CONCLUSIONS</a:t>
              </a:r>
              <a:endParaRPr sz="30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7920850" y="2932425"/>
            <a:ext cx="20250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Where you should be applying for and what to look at</a:t>
            </a:r>
            <a:endParaRPr sz="1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7920850" y="4919325"/>
            <a:ext cx="20250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Big takeaways </a:t>
            </a:r>
            <a:endParaRPr sz="1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568925" y="4880200"/>
            <a:ext cx="20250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Different types of data related jobs and their trends</a:t>
            </a:r>
            <a:endParaRPr sz="1800" dirty="0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86145" y="4438425"/>
            <a:ext cx="5176455" cy="597900"/>
            <a:chOff x="1186145" y="3524025"/>
            <a:chExt cx="5176455" cy="597900"/>
          </a:xfrm>
        </p:grpSpPr>
        <p:sp>
          <p:nvSpPr>
            <p:cNvPr id="131" name="Google Shape;131;p15"/>
            <p:cNvSpPr txBox="1"/>
            <p:nvPr/>
          </p:nvSpPr>
          <p:spPr>
            <a:xfrm>
              <a:off x="1186145" y="3524025"/>
              <a:ext cx="13734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 dirty="0">
                  <a:solidFill>
                    <a:srgbClr val="FF457A"/>
                  </a:solidFill>
                  <a:latin typeface="Saira SemiCondensed SemiBold"/>
                  <a:ea typeface="Saira SemiCondensed SemiBold"/>
                  <a:cs typeface="Saira SemiCondensed SemiBold"/>
                  <a:sym typeface="Saira SemiCondensed SemiBold"/>
                </a:rPr>
                <a:t>03</a:t>
              </a:r>
              <a:endParaRPr sz="4800" dirty="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 flipH="1">
              <a:off x="2568800" y="3524025"/>
              <a:ext cx="37938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altLang="zh-CN" sz="3000" b="1" dirty="0">
                  <a:solidFill>
                    <a:srgbClr val="21204D"/>
                  </a:solidFill>
                  <a:latin typeface="Saira SemiCondensed SemiCond" pitchFamily="2" charset="0"/>
                  <a:sym typeface="Saira Semi Condensed"/>
                </a:rPr>
                <a:t>WHICH</a:t>
              </a:r>
              <a:r>
                <a:rPr lang="zh-CN" sz="3000" b="1" dirty="0">
                  <a:solidFill>
                    <a:srgbClr val="21204D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r>
                <a:rPr lang="en-US" altLang="zh-CN" sz="3000" b="1" dirty="0">
                  <a:solidFill>
                    <a:srgbClr val="21204D"/>
                  </a:solidFill>
                  <a:latin typeface="Saira SemiCondensed SemiCond" pitchFamily="2" charset="0"/>
                  <a:sym typeface="Saira Semi Condensed"/>
                </a:rPr>
                <a:t>JOBS</a:t>
              </a:r>
              <a:endParaRPr sz="3000" b="1" dirty="0">
                <a:solidFill>
                  <a:srgbClr val="21204D"/>
                </a:solidFill>
                <a:latin typeface="Saira SemiCondensed SemiCond" pitchFamily="2" charset="0"/>
                <a:sym typeface="Saira Semi Condensed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78" y="0"/>
            <a:ext cx="9464501" cy="58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2"/>
          <p:cNvSpPr txBox="1"/>
          <p:nvPr/>
        </p:nvSpPr>
        <p:spPr>
          <a:xfrm>
            <a:off x="7850100" y="2995550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Detroit</a:t>
            </a:r>
            <a:endParaRPr/>
          </a:p>
        </p:txBody>
      </p:sp>
      <p:sp>
        <p:nvSpPr>
          <p:cNvPr id="433" name="Google Shape;433;p42"/>
          <p:cNvSpPr txBox="1"/>
          <p:nvPr/>
        </p:nvSpPr>
        <p:spPr>
          <a:xfrm>
            <a:off x="6143525" y="3448250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Chicago</a:t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8206475" y="3639175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Cleveland</a:t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11218225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grpSp>
        <p:nvGrpSpPr>
          <p:cNvPr id="438" name="Google Shape;438;p42"/>
          <p:cNvGrpSpPr/>
          <p:nvPr/>
        </p:nvGrpSpPr>
        <p:grpSpPr>
          <a:xfrm>
            <a:off x="-197900" y="4040973"/>
            <a:ext cx="4821690" cy="2982123"/>
            <a:chOff x="-197900" y="4040973"/>
            <a:chExt cx="4821690" cy="2982123"/>
          </a:xfrm>
        </p:grpSpPr>
        <p:grpSp>
          <p:nvGrpSpPr>
            <p:cNvPr id="439" name="Google Shape;439;p42"/>
            <p:cNvGrpSpPr/>
            <p:nvPr/>
          </p:nvGrpSpPr>
          <p:grpSpPr>
            <a:xfrm>
              <a:off x="-197900" y="4040973"/>
              <a:ext cx="4821690" cy="2982123"/>
              <a:chOff x="-207600" y="3846700"/>
              <a:chExt cx="5084025" cy="3205550"/>
            </a:xfrm>
          </p:grpSpPr>
          <p:pic>
            <p:nvPicPr>
              <p:cNvPr id="440" name="Google Shape;440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3846700"/>
                <a:ext cx="4876425" cy="30113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1" name="Google Shape;441;p42"/>
              <p:cNvSpPr/>
              <p:nvPr/>
            </p:nvSpPr>
            <p:spPr>
              <a:xfrm>
                <a:off x="-207600" y="5643750"/>
                <a:ext cx="1389000" cy="14085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" name="Google Shape;442;p42"/>
            <p:cNvSpPr/>
            <p:nvPr/>
          </p:nvSpPr>
          <p:spPr>
            <a:xfrm>
              <a:off x="2278250" y="4370400"/>
              <a:ext cx="1162200" cy="11628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42"/>
          <p:cNvSpPr txBox="1"/>
          <p:nvPr/>
        </p:nvSpPr>
        <p:spPr>
          <a:xfrm>
            <a:off x="5025350" y="6130800"/>
            <a:ext cx="6116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Midwestern</a:t>
            </a:r>
            <a:r>
              <a:rPr lang="zh-CN" sz="30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states</a:t>
            </a:r>
            <a:endParaRPr sz="30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659" y="-44100"/>
            <a:ext cx="9681118" cy="5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4413375" y="2291538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Nashville</a:t>
            </a:r>
            <a:endParaRPr/>
          </a:p>
        </p:txBody>
      </p:sp>
      <p:grpSp>
        <p:nvGrpSpPr>
          <p:cNvPr id="450" name="Google Shape;450;p43"/>
          <p:cNvGrpSpPr/>
          <p:nvPr/>
        </p:nvGrpSpPr>
        <p:grpSpPr>
          <a:xfrm>
            <a:off x="-197900" y="4040973"/>
            <a:ext cx="4821690" cy="2982123"/>
            <a:chOff x="-197900" y="4040973"/>
            <a:chExt cx="4821690" cy="2982123"/>
          </a:xfrm>
        </p:grpSpPr>
        <p:grpSp>
          <p:nvGrpSpPr>
            <p:cNvPr id="451" name="Google Shape;451;p43"/>
            <p:cNvGrpSpPr/>
            <p:nvPr/>
          </p:nvGrpSpPr>
          <p:grpSpPr>
            <a:xfrm>
              <a:off x="-197900" y="4040973"/>
              <a:ext cx="4821690" cy="2982123"/>
              <a:chOff x="-207600" y="3846700"/>
              <a:chExt cx="5084025" cy="3205550"/>
            </a:xfrm>
          </p:grpSpPr>
          <p:pic>
            <p:nvPicPr>
              <p:cNvPr id="452" name="Google Shape;452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3846700"/>
                <a:ext cx="4876425" cy="30113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3" name="Google Shape;453;p43"/>
              <p:cNvSpPr/>
              <p:nvPr/>
            </p:nvSpPr>
            <p:spPr>
              <a:xfrm>
                <a:off x="-207600" y="5643750"/>
                <a:ext cx="1389000" cy="14085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" name="Google Shape;454;p43"/>
            <p:cNvSpPr/>
            <p:nvPr/>
          </p:nvSpPr>
          <p:spPr>
            <a:xfrm>
              <a:off x="2762024" y="5227239"/>
              <a:ext cx="609300" cy="6096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3"/>
          <p:cNvSpPr/>
          <p:nvPr/>
        </p:nvSpPr>
        <p:spPr>
          <a:xfrm>
            <a:off x="11218200" y="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6271338" y="6086700"/>
            <a:ext cx="4891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Tennessee</a:t>
            </a:r>
            <a:endParaRPr sz="30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1586850" y="3202638"/>
            <a:ext cx="125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Memphis</a:t>
            </a:r>
            <a:endParaRPr/>
          </a:p>
        </p:txBody>
      </p:sp>
      <p:sp>
        <p:nvSpPr>
          <p:cNvPr id="14" name="Google Shape;436;p42">
            <a:extLst>
              <a:ext uri="{FF2B5EF4-FFF2-40B4-BE49-F238E27FC236}">
                <a16:creationId xmlns:a16="http://schemas.microsoft.com/office/drawing/2014/main" id="{FB09AC4C-1944-6344-ACDB-FBD4E26AA172}"/>
              </a:ext>
            </a:extLst>
          </p:cNvPr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37;p42">
            <a:extLst>
              <a:ext uri="{FF2B5EF4-FFF2-40B4-BE49-F238E27FC236}">
                <a16:creationId xmlns:a16="http://schemas.microsoft.com/office/drawing/2014/main" id="{0EA8F949-E2BA-964E-8323-2DA8438B1659}"/>
              </a:ext>
            </a:extLst>
          </p:cNvPr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00" y="826600"/>
            <a:ext cx="8901273" cy="5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4"/>
          <p:cNvSpPr/>
          <p:nvPr/>
        </p:nvSpPr>
        <p:spPr>
          <a:xfrm>
            <a:off x="11218198" y="-11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-2" y="58902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467975" y="60982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04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WHERE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6250800" y="0"/>
            <a:ext cx="4891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Data jobs in</a:t>
            </a:r>
            <a:r>
              <a:rPr lang="zh-CN" sz="30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3000" b="1" dirty="0">
                <a:latin typeface="Saira SemiCondensed SemiCond" pitchFamily="2" charset="0"/>
                <a:sym typeface="Saira Semi Condensed"/>
              </a:rPr>
              <a:t>Tennessee</a:t>
            </a:r>
            <a:endParaRPr sz="30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/>
          <p:nvPr/>
        </p:nvSpPr>
        <p:spPr>
          <a:xfrm>
            <a:off x="8" y="0"/>
            <a:ext cx="54825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1" y="4301100"/>
            <a:ext cx="548235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05</a:t>
            </a:r>
            <a:r>
              <a:rPr lang="zh-CN" sz="4800" b="1" dirty="0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48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CONCLUSIONS</a:t>
            </a:r>
            <a:endParaRPr sz="4800" b="1" dirty="0">
              <a:solidFill>
                <a:srgbClr val="FF457A"/>
              </a:solidFill>
              <a:latin typeface="Saira SemiCondensed SemiCond" pitchFamily="2" charset="0"/>
              <a:sym typeface="Impact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1858950" y="4957975"/>
            <a:ext cx="35283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Big takeaways </a:t>
            </a: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859325" y="371500"/>
            <a:ext cx="5955900" cy="58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Stricter regulations and large number of applications reduce the likelihood of getting an H1B visa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Highest number of 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Business Analyst/Analytics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jobs available.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Consulting firms are riskier to apply to as they have been showing a downward trend due to the nature of the job.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Either </a:t>
            </a: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coasts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, and the midwest all good locations. 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Relocation to CA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very possible. TN having very few jobs.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6709558" y="0"/>
            <a:ext cx="5482443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583094" y="1619711"/>
            <a:ext cx="4406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THINK</a:t>
            </a:r>
            <a:r>
              <a:rPr lang="zh-CN" sz="6000" b="1" dirty="0">
                <a:solidFill>
                  <a:srgbClr val="21204D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sz="6000" b="1" dirty="0">
              <a:solidFill>
                <a:srgbClr val="21204D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dirty="0">
                <a:solidFill>
                  <a:srgbClr val="21204D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AND</a:t>
            </a:r>
            <a:endParaRPr sz="6000" dirty="0">
              <a:solidFill>
                <a:srgbClr val="21204D"/>
              </a:solidFill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0" b="1" dirty="0">
                <a:solidFill>
                  <a:srgbClr val="21204D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GET </a:t>
            </a:r>
            <a:r>
              <a:rPr lang="zh-CN" sz="60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JOBS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21204D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126800" y="4521450"/>
            <a:ext cx="4863000" cy="18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Helping the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international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data science students strategize job search, 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through an analysis of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H1B visa data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of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1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 million</a:t>
            </a:r>
            <a:r>
              <a:rPr lang="zh-CN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observations from 2014 to 2018.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569150" y="1921472"/>
            <a:ext cx="1939507" cy="396143"/>
          </a:xfrm>
          <a:custGeom>
            <a:avLst/>
            <a:gdLst/>
            <a:ahLst/>
            <a:cxnLst/>
            <a:rect l="l" t="t" r="r" b="b"/>
            <a:pathLst>
              <a:path w="28759" h="5874" extrusionOk="0">
                <a:moveTo>
                  <a:pt x="8951" y="0"/>
                </a:moveTo>
                <a:cubicBezTo>
                  <a:pt x="6963" y="0"/>
                  <a:pt x="5206" y="990"/>
                  <a:pt x="4146" y="2499"/>
                </a:cubicBezTo>
                <a:cubicBezTo>
                  <a:pt x="3922" y="2818"/>
                  <a:pt x="3562" y="3004"/>
                  <a:pt x="3173" y="3004"/>
                </a:cubicBezTo>
                <a:cubicBezTo>
                  <a:pt x="3162" y="3004"/>
                  <a:pt x="3152" y="3004"/>
                  <a:pt x="3141" y="3004"/>
                </a:cubicBezTo>
                <a:lnTo>
                  <a:pt x="3081" y="3004"/>
                </a:lnTo>
                <a:cubicBezTo>
                  <a:pt x="1451" y="3004"/>
                  <a:pt x="114" y="4270"/>
                  <a:pt x="0" y="5873"/>
                </a:cubicBezTo>
                <a:lnTo>
                  <a:pt x="28758" y="5873"/>
                </a:lnTo>
                <a:cubicBezTo>
                  <a:pt x="28638" y="4277"/>
                  <a:pt x="27305" y="3017"/>
                  <a:pt x="25675" y="3017"/>
                </a:cubicBezTo>
                <a:cubicBezTo>
                  <a:pt x="24583" y="3017"/>
                  <a:pt x="23624" y="3585"/>
                  <a:pt x="23072" y="4441"/>
                </a:cubicBezTo>
                <a:cubicBezTo>
                  <a:pt x="22853" y="4786"/>
                  <a:pt x="22475" y="4990"/>
                  <a:pt x="22076" y="4990"/>
                </a:cubicBezTo>
                <a:cubicBezTo>
                  <a:pt x="22001" y="4990"/>
                  <a:pt x="21925" y="4983"/>
                  <a:pt x="21849" y="4968"/>
                </a:cubicBezTo>
                <a:cubicBezTo>
                  <a:pt x="21656" y="4931"/>
                  <a:pt x="21456" y="4908"/>
                  <a:pt x="21248" y="4908"/>
                </a:cubicBezTo>
                <a:cubicBezTo>
                  <a:pt x="21035" y="4908"/>
                  <a:pt x="20824" y="4931"/>
                  <a:pt x="20623" y="4971"/>
                </a:cubicBezTo>
                <a:cubicBezTo>
                  <a:pt x="20543" y="4988"/>
                  <a:pt x="20463" y="4996"/>
                  <a:pt x="20383" y="4996"/>
                </a:cubicBezTo>
                <a:cubicBezTo>
                  <a:pt x="20026" y="4996"/>
                  <a:pt x="19682" y="4834"/>
                  <a:pt x="19457" y="4544"/>
                </a:cubicBezTo>
                <a:cubicBezTo>
                  <a:pt x="18639" y="3488"/>
                  <a:pt x="17359" y="2807"/>
                  <a:pt x="15919" y="2807"/>
                </a:cubicBezTo>
                <a:cubicBezTo>
                  <a:pt x="15586" y="2807"/>
                  <a:pt x="15258" y="2843"/>
                  <a:pt x="14947" y="2910"/>
                </a:cubicBezTo>
                <a:cubicBezTo>
                  <a:pt x="14859" y="2930"/>
                  <a:pt x="14770" y="2939"/>
                  <a:pt x="14681" y="2939"/>
                </a:cubicBezTo>
                <a:cubicBezTo>
                  <a:pt x="14305" y="2939"/>
                  <a:pt x="13946" y="2763"/>
                  <a:pt x="13721" y="2449"/>
                </a:cubicBezTo>
                <a:cubicBezTo>
                  <a:pt x="12656" y="966"/>
                  <a:pt x="10915" y="0"/>
                  <a:pt x="8951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99164" y="-276560"/>
            <a:ext cx="4303225" cy="5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062" y="4045962"/>
            <a:ext cx="1625446" cy="16120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10089334" y="4122148"/>
            <a:ext cx="949218" cy="215943"/>
          </a:xfrm>
          <a:custGeom>
            <a:avLst/>
            <a:gdLst/>
            <a:ahLst/>
            <a:cxnLst/>
            <a:rect l="l" t="t" r="r" b="b"/>
            <a:pathLst>
              <a:path w="14075" h="3202" extrusionOk="0">
                <a:moveTo>
                  <a:pt x="5052" y="0"/>
                </a:moveTo>
                <a:cubicBezTo>
                  <a:pt x="2820" y="0"/>
                  <a:pt x="896" y="1307"/>
                  <a:pt x="0" y="3201"/>
                </a:cubicBezTo>
                <a:lnTo>
                  <a:pt x="14075" y="3201"/>
                </a:lnTo>
                <a:cubicBezTo>
                  <a:pt x="13587" y="2162"/>
                  <a:pt x="12531" y="1444"/>
                  <a:pt x="11306" y="1444"/>
                </a:cubicBezTo>
                <a:cubicBezTo>
                  <a:pt x="11025" y="1444"/>
                  <a:pt x="10754" y="1484"/>
                  <a:pt x="10497" y="1554"/>
                </a:cubicBezTo>
                <a:cubicBezTo>
                  <a:pt x="10297" y="1609"/>
                  <a:pt x="10093" y="1635"/>
                  <a:pt x="9890" y="1635"/>
                </a:cubicBezTo>
                <a:cubicBezTo>
                  <a:pt x="9371" y="1635"/>
                  <a:pt x="8858" y="1462"/>
                  <a:pt x="8436" y="1140"/>
                </a:cubicBezTo>
                <a:cubicBezTo>
                  <a:pt x="7497" y="425"/>
                  <a:pt x="6324" y="0"/>
                  <a:pt x="505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7478425" y="5734175"/>
            <a:ext cx="3944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Ali </a:t>
            </a:r>
            <a:r>
              <a:rPr lang="zh-CN" sz="1800" b="1">
                <a:solidFill>
                  <a:srgbClr val="FF457A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lang="zh-CN" sz="1800" b="1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His GG Queens</a:t>
            </a: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Ali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Yaqoob</a:t>
            </a:r>
            <a:endParaRPr sz="1800" b="1">
              <a:solidFill>
                <a:srgbClr val="E2F5FB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Yasi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Wang, </a:t>
            </a: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Yilin 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Yang, </a:t>
            </a:r>
            <a:r>
              <a:rPr lang="zh-CN" sz="1800" b="1">
                <a:solidFill>
                  <a:srgbClr val="E2F5FB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Zekun </a:t>
            </a:r>
            <a:r>
              <a:rPr lang="zh-CN" sz="1800">
                <a:solidFill>
                  <a:srgbClr val="E2F5FB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Wang</a:t>
            </a: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2F5FB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83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-3" y="0"/>
            <a:ext cx="77481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47350" y="2551800"/>
            <a:ext cx="6691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 b="1" dirty="0">
                <a:solidFill>
                  <a:srgbClr val="FF457A"/>
                </a:solidFill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01 BACKGROUND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FF457A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834050" y="3454675"/>
            <a:ext cx="35283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An overview of H1B visas</a:t>
            </a:r>
            <a:endParaRPr sz="24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1677800" y="1384175"/>
            <a:ext cx="97815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01 BACKGROUND</a:t>
            </a:r>
            <a:endParaRPr sz="24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677800" y="1425050"/>
            <a:ext cx="10403700" cy="51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Non-immigrant visa that allows companies in the US to hire international students for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speciality occupations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that require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theoretical or technical expertise</a:t>
            </a: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. 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Minimum requirements</a:t>
            </a:r>
            <a:endParaRPr sz="24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Bachelors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Job offer related to field of study within the US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indent="-381000">
              <a:buSzPts val="2400"/>
              <a:buFont typeface="Saira Semi Condensed"/>
              <a:buChar char="-"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Why is H1B popular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Dual-intent visa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Flexible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Accessibility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Term of stay = 6 years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Quicker than applying for permanenty residency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0" y="1425039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563650" y="3025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The H1B Visa</a:t>
            </a:r>
            <a:endParaRPr sz="36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1218223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611002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01 BACKGROUND</a:t>
            </a:r>
            <a:endParaRPr sz="24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0" y="53"/>
            <a:ext cx="9738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8"/>
          <p:cNvGrpSpPr/>
          <p:nvPr/>
        </p:nvGrpSpPr>
        <p:grpSpPr>
          <a:xfrm>
            <a:off x="1018587" y="494950"/>
            <a:ext cx="1596327" cy="6072781"/>
            <a:chOff x="1399588" y="494900"/>
            <a:chExt cx="1596327" cy="6072781"/>
          </a:xfrm>
        </p:grpSpPr>
        <p:grpSp>
          <p:nvGrpSpPr>
            <p:cNvPr id="158" name="Google Shape;158;p18"/>
            <p:cNvGrpSpPr/>
            <p:nvPr/>
          </p:nvGrpSpPr>
          <p:grpSpPr>
            <a:xfrm>
              <a:off x="2653765" y="494900"/>
              <a:ext cx="342150" cy="6072781"/>
              <a:chOff x="2349375" y="1524958"/>
              <a:chExt cx="265500" cy="4744200"/>
            </a:xfrm>
          </p:grpSpPr>
          <p:cxnSp>
            <p:nvCxnSpPr>
              <p:cNvPr id="159" name="Google Shape;159;p18"/>
              <p:cNvCxnSpPr/>
              <p:nvPr/>
            </p:nvCxnSpPr>
            <p:spPr>
              <a:xfrm>
                <a:off x="2481357" y="1524958"/>
                <a:ext cx="600" cy="4744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21204D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60" name="Google Shape;160;p18"/>
              <p:cNvSpPr/>
              <p:nvPr/>
            </p:nvSpPr>
            <p:spPr>
              <a:xfrm>
                <a:off x="2349375" y="1922712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2349375" y="2343191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2349375" y="3180375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2349375" y="3600853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2349375" y="4914271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2349375" y="5513337"/>
                <a:ext cx="265500" cy="2655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2120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8"/>
            <p:cNvSpPr txBox="1"/>
            <p:nvPr/>
          </p:nvSpPr>
          <p:spPr>
            <a:xfrm>
              <a:off x="1399609" y="899997"/>
              <a:ext cx="11454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2014</a:t>
              </a:r>
              <a:endParaRPr sz="2400" b="1" dirty="0">
                <a:solidFill>
                  <a:srgbClr val="102A47"/>
                </a:solidFill>
                <a:latin typeface="Saira SemiCondensed ExtraBold" pitchFamily="2" charset="0"/>
                <a:ea typeface="Saira SemiCondensed ExtraBold"/>
                <a:cs typeface="Saira SemiCondensed ExtraBold"/>
                <a:sym typeface="Saira SemiCondensed ExtraBold"/>
              </a:endParaRPr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1399609" y="1435326"/>
              <a:ext cx="11454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2015</a:t>
              </a:r>
              <a:endParaRPr sz="2400" b="1" dirty="0">
                <a:solidFill>
                  <a:srgbClr val="102A47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1399609" y="2504054"/>
              <a:ext cx="11454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2016</a:t>
              </a:r>
              <a:endParaRPr sz="2400" b="1" dirty="0">
                <a:solidFill>
                  <a:srgbClr val="102A47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1399588" y="3037626"/>
              <a:ext cx="11454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2017</a:t>
              </a:r>
              <a:endParaRPr sz="2400" b="1" dirty="0">
                <a:solidFill>
                  <a:srgbClr val="102A47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1399609" y="4717711"/>
              <a:ext cx="11454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2018</a:t>
              </a:r>
              <a:endParaRPr sz="2400" b="1" dirty="0">
                <a:solidFill>
                  <a:srgbClr val="102A47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1399609" y="5481639"/>
              <a:ext cx="11454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102A47"/>
                  </a:solidFill>
                  <a:latin typeface="Saira SemiCondensed ExtraBold" pitchFamily="2" charset="0"/>
                  <a:ea typeface="Saira SemiCondensed ExtraBold"/>
                  <a:cs typeface="Saira SemiCondensed ExtraBold"/>
                  <a:sym typeface="Saira SemiCondensed ExtraBold"/>
                </a:rPr>
                <a:t>2019</a:t>
              </a:r>
              <a:endParaRPr sz="2400" b="1" dirty="0">
                <a:solidFill>
                  <a:srgbClr val="102A47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172" name="Google Shape;172;p18"/>
          <p:cNvSpPr txBox="1"/>
          <p:nvPr/>
        </p:nvSpPr>
        <p:spPr>
          <a:xfrm>
            <a:off x="1273025" y="208050"/>
            <a:ext cx="887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3162875" y="6016200"/>
            <a:ext cx="87342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2583525" y="1447484"/>
            <a:ext cx="9624600" cy="4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aira Semi Condensed"/>
              <a:buChar char="-"/>
            </a:pPr>
            <a:r>
              <a:rPr lang="zh-CN" sz="2200" dirty="0">
                <a:solidFill>
                  <a:srgbClr val="222222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Investigation of outsourcing of technical tasks. </a:t>
            </a:r>
            <a:r>
              <a:rPr lang="zh-CN" sz="2200" b="1" dirty="0">
                <a:solidFill>
                  <a:srgbClr val="222222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Infosys</a:t>
            </a:r>
            <a:r>
              <a:rPr lang="zh-CN" sz="2200" dirty="0">
                <a:solidFill>
                  <a:srgbClr val="222222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laying off 500 technology workers.</a:t>
            </a:r>
            <a:endParaRPr sz="2200" dirty="0">
              <a:solidFill>
                <a:srgbClr val="222222"/>
              </a:solidFill>
              <a:highlight>
                <a:srgbClr val="FFFFFF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aira Semi Condensed"/>
              <a:buChar char="-"/>
            </a:pPr>
            <a:r>
              <a:rPr lang="zh-CN" sz="2200" dirty="0">
                <a:solidFill>
                  <a:srgbClr val="222222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Work-site regulations. Cannot be off site for more than 30 days. </a:t>
            </a:r>
            <a:endParaRPr sz="2200" dirty="0">
              <a:solidFill>
                <a:srgbClr val="222222"/>
              </a:solidFill>
              <a:highlight>
                <a:srgbClr val="FFFFFF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22222"/>
              </a:solidFill>
              <a:highlight>
                <a:srgbClr val="FFFFFF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aira Semi Condensed"/>
              <a:buChar char="-"/>
            </a:pPr>
            <a: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2017</a:t>
            </a:r>
            <a:r>
              <a:rPr lang="zh-CN" sz="2200" b="1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memorandum on computer-programming positions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aira Semi Condensed"/>
              <a:buChar char="-"/>
            </a:pPr>
            <a: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President Trump signed an executive order to direct federal agencies to </a:t>
            </a:r>
            <a:b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r>
              <a:rPr lang="zh-CN" altLang="en-US" sz="2400" b="1" dirty="0">
                <a:latin typeface="Saira SemiCondensed SemiCond" pitchFamily="2" charset="0"/>
                <a:sym typeface="Saira Semi Condensed"/>
              </a:rPr>
              <a:t>“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Buy American, Hire American</a:t>
            </a:r>
            <a:r>
              <a:rPr lang="zh-CN" altLang="en-US" sz="2400" b="1" dirty="0">
                <a:latin typeface="Saira SemiCondensed SemiCond" pitchFamily="2" charset="0"/>
                <a:sym typeface="Saira Semi Condensed"/>
              </a:rPr>
              <a:t>”</a:t>
            </a:r>
            <a:br>
              <a:rPr lang="zh-CN" altLang="en-US" sz="2400" b="1" dirty="0">
                <a:latin typeface="Saira SemiCondensed SemiCond" pitchFamily="2" charset="0"/>
                <a:sym typeface="Saira Semi Condensed"/>
              </a:rPr>
            </a:br>
            <a:br>
              <a:rPr lang="zh-CN" sz="2200" b="1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200" b="1" dirty="0">
              <a:solidFill>
                <a:schemeClr val="dk1"/>
              </a:solidFill>
              <a:highlight>
                <a:schemeClr val="lt1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aira Semi Condensed"/>
              <a:buChar char="-"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Deportation</a:t>
            </a:r>
            <a: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from the United States on rejection of visa extension</a:t>
            </a:r>
            <a:b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200" dirty="0">
              <a:solidFill>
                <a:schemeClr val="dk1"/>
              </a:solidFill>
              <a:highlight>
                <a:schemeClr val="lt1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aira Semi Condensed"/>
              <a:buChar char="-"/>
            </a:pPr>
            <a:r>
              <a:rPr lang="zh-CN" sz="2200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Implementation of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Electronic</a:t>
            </a:r>
            <a:r>
              <a:rPr lang="zh-CN" sz="2200" b="1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H1B</a:t>
            </a:r>
            <a:r>
              <a:rPr lang="zh-CN" sz="2200" b="1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Registration</a:t>
            </a:r>
            <a:r>
              <a:rPr lang="zh-CN" sz="2200" b="1" dirty="0">
                <a:solidFill>
                  <a:schemeClr val="dk1"/>
                </a:solidFill>
                <a:highlight>
                  <a:schemeClr val="lt1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Process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highlight>
                <a:schemeClr val="lt1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highlight>
                <a:schemeClr val="lt1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563650" y="3025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Timeline of Relevant Events</a:t>
            </a:r>
            <a:endParaRPr sz="36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9"/>
          <p:cNvGrpSpPr/>
          <p:nvPr/>
        </p:nvGrpSpPr>
        <p:grpSpPr>
          <a:xfrm>
            <a:off x="1331326" y="1117350"/>
            <a:ext cx="9529324" cy="5215450"/>
            <a:chOff x="1688901" y="1025650"/>
            <a:chExt cx="9529324" cy="5215450"/>
          </a:xfrm>
        </p:grpSpPr>
        <p:pic>
          <p:nvPicPr>
            <p:cNvPr id="181" name="Google Shape;18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8901" y="1082650"/>
              <a:ext cx="9354349" cy="515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9"/>
            <p:cNvSpPr/>
            <p:nvPr/>
          </p:nvSpPr>
          <p:spPr>
            <a:xfrm>
              <a:off x="9591625" y="1025650"/>
              <a:ext cx="1626600" cy="46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9"/>
          <p:cNvSpPr/>
          <p:nvPr/>
        </p:nvSpPr>
        <p:spPr>
          <a:xfrm>
            <a:off x="11218198" y="58902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0" y="-11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9234063" y="1425050"/>
            <a:ext cx="1626600" cy="46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6110000" y="60982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01 BACKGROUND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563650" y="302550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Number of Applications Per State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4443897" y="0"/>
            <a:ext cx="7748100" cy="6858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736850" y="2551800"/>
            <a:ext cx="41646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02</a:t>
            </a:r>
            <a:r>
              <a:rPr lang="zh-CN" sz="6000" b="1" dirty="0">
                <a:solidFill>
                  <a:srgbClr val="FF457A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6000" b="1" dirty="0">
                <a:solidFill>
                  <a:srgbClr val="FF457A"/>
                </a:solidFill>
                <a:latin typeface="Saira SemiCondensed SemiCond" pitchFamily="2" charset="0"/>
                <a:sym typeface="Saira Semi Condensed"/>
              </a:rPr>
              <a:t>STEM</a:t>
            </a:r>
            <a:endParaRPr sz="6000" b="1" dirty="0">
              <a:solidFill>
                <a:srgbClr val="FF457A"/>
              </a:solidFill>
              <a:latin typeface="Saira SemiCondensed SemiCond" pitchFamily="2" charset="0"/>
              <a:sym typeface="Saira Semi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Reasons why STEM is relevant to look at</a:t>
            </a:r>
            <a:endParaRPr sz="2400" dirty="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FF457A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1218223" y="1425039"/>
            <a:ext cx="973800" cy="5433000"/>
          </a:xfrm>
          <a:prstGeom prst="rect">
            <a:avLst/>
          </a:prstGeom>
          <a:solidFill>
            <a:srgbClr val="102A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-2" y="11"/>
            <a:ext cx="973800" cy="967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467975" y="208050"/>
            <a:ext cx="5595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Saira SemiCondensed SemiCond" pitchFamily="2" charset="0"/>
                <a:ea typeface="Saira Semi Condensed"/>
                <a:cs typeface="Saira Semi Condensed"/>
                <a:sym typeface="Saira Semi Condensed"/>
              </a:rPr>
              <a:t>02 STEM</a:t>
            </a:r>
            <a:endParaRPr sz="2400" b="1" dirty="0">
              <a:latin typeface="Saira SemiCondensed SemiCond" pitchFamily="2" charset="0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5712350" y="1517825"/>
            <a:ext cx="4779300" cy="4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More than 80% of all applications in each year are STEM related jobs</a:t>
            </a:r>
            <a:b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</a:b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Char char="-"/>
            </a:pP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Three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main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reasons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for</a:t>
            </a:r>
            <a:r>
              <a:rPr lang="zh-CN" sz="2400" b="1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altLang="zh-CN" sz="2400" b="1" dirty="0">
                <a:latin typeface="Saira SemiCondensed SemiCond" pitchFamily="2" charset="0"/>
                <a:sym typeface="Saira Semi Condensed"/>
              </a:rPr>
              <a:t>this</a:t>
            </a:r>
            <a:endParaRPr sz="2400" b="1" dirty="0">
              <a:latin typeface="Saira SemiCondensed SemiCond" pitchFamily="2" charset="0"/>
              <a:sym typeface="Saira Semi Condensed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AutoNum type="arabicPeriod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3 chances for STEM international students 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AutoNum type="arabicPeriod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Higher number of jobs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aira Semi Condensed"/>
              <a:buAutoNum type="arabicPeriod"/>
            </a:pPr>
            <a:r>
              <a:rPr lang="zh-CN" sz="2400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More competitive salaries</a:t>
            </a:r>
            <a:endParaRPr sz="2400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268700" y="320325"/>
            <a:ext cx="9654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3600" b="1" dirty="0">
                <a:latin typeface="Saira SemiCondensed SemiCond" pitchFamily="2" charset="0"/>
                <a:sym typeface="Saira Semi Condensed"/>
              </a:rPr>
              <a:t>Portion of STEM Applications Per Year</a:t>
            </a:r>
            <a:endParaRPr sz="3600" b="1" dirty="0">
              <a:latin typeface="Saira SemiCondensed SemiCond" pitchFamily="2" charset="0"/>
              <a:sym typeface="Saira Semi Condensed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20211"/>
            <a:ext cx="4938077" cy="558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1547</Words>
  <Application>Microsoft Macintosh PowerPoint</Application>
  <PresentationFormat>宽屏</PresentationFormat>
  <Paragraphs>215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Abel</vt:lpstr>
      <vt:lpstr>Poppins</vt:lpstr>
      <vt:lpstr>Saira SemiCondensed ExtraLight</vt:lpstr>
      <vt:lpstr>Arial</vt:lpstr>
      <vt:lpstr>Saira SemiCondensed ExtraBold</vt:lpstr>
      <vt:lpstr>Saira SemiCondensed SemiCond</vt:lpstr>
      <vt:lpstr>Saira SemiCondensed Light</vt:lpstr>
      <vt:lpstr>Saira SemiCondensed SemiBold</vt:lpstr>
      <vt:lpstr>Saira Semi Condensed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Wang Zekun</cp:lastModifiedBy>
  <cp:revision>16</cp:revision>
  <dcterms:modified xsi:type="dcterms:W3CDTF">2019-12-13T20:33:00Z</dcterms:modified>
</cp:coreProperties>
</file>